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85" r:id="rId5"/>
    <p:sldId id="260" r:id="rId6"/>
    <p:sldId id="259" r:id="rId7"/>
    <p:sldId id="261" r:id="rId8"/>
    <p:sldId id="262" r:id="rId9"/>
    <p:sldId id="264" r:id="rId10"/>
    <p:sldId id="297" r:id="rId11"/>
    <p:sldId id="287" r:id="rId12"/>
    <p:sldId id="267" r:id="rId13"/>
    <p:sldId id="293" r:id="rId14"/>
    <p:sldId id="292" r:id="rId15"/>
    <p:sldId id="290" r:id="rId16"/>
    <p:sldId id="289" r:id="rId17"/>
    <p:sldId id="268" r:id="rId18"/>
    <p:sldId id="294" r:id="rId19"/>
    <p:sldId id="283" r:id="rId20"/>
    <p:sldId id="295" r:id="rId21"/>
    <p:sldId id="269" r:id="rId22"/>
    <p:sldId id="270" r:id="rId23"/>
    <p:sldId id="273" r:id="rId24"/>
    <p:sldId id="272" r:id="rId25"/>
    <p:sldId id="271" r:id="rId26"/>
    <p:sldId id="274" r:id="rId27"/>
    <p:sldId id="291" r:id="rId28"/>
    <p:sldId id="296" r:id="rId29"/>
    <p:sldId id="27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5" autoAdjust="0"/>
    <p:restoredTop sz="94660"/>
  </p:normalViewPr>
  <p:slideViewPr>
    <p:cSldViewPr>
      <p:cViewPr varScale="1">
        <p:scale>
          <a:sx n="67" d="100"/>
          <a:sy n="67" d="100"/>
        </p:scale>
        <p:origin x="45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6B977-0A44-49C1-B788-C0A03D6AF3DA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386F5-130E-4B9D-9BB0-5E9DF90E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1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86F5-130E-4B9D-9BB0-5E9DF90EF5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1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19400"/>
            <a:ext cx="8305800" cy="3276600"/>
          </a:xfrm>
        </p:spPr>
        <p:txBody>
          <a:bodyPr/>
          <a:lstStyle/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نام دانشجو:</a:t>
            </a:r>
            <a:endParaRPr lang="en-US" sz="2000" dirty="0" smtClean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نام بیمارستان:</a:t>
            </a:r>
            <a:endParaRPr lang="en-US" sz="2000" dirty="0" smtClean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شماره دانشجویی:</a:t>
            </a:r>
            <a:endParaRPr lang="en-US" sz="2000" dirty="0" smtClean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ترم دانشجو: ترم</a:t>
            </a:r>
            <a:endParaRPr lang="en-US" sz="2000" dirty="0" smtClean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سال ورود: مهر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rtl="1"/>
            <a:r>
              <a:rPr lang="fa-IR" dirty="0" smtClean="0">
                <a:latin typeface="Calibri"/>
                <a:ea typeface="Calibri"/>
              </a:rPr>
              <a:t> </a:t>
            </a:r>
            <a:r>
              <a:rPr lang="fa-IR" b="1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گزارش شرح حال بیمار در اتاق عمل 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مشاوره بیهوشی 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dirty="0" smtClean="0"/>
              <a:t>کلاس </a:t>
            </a:r>
            <a:r>
              <a:rPr lang="en-US" dirty="0" smtClean="0"/>
              <a:t>ASA</a:t>
            </a:r>
            <a:r>
              <a:rPr lang="fa-IR" dirty="0" smtClean="0"/>
              <a:t>:  1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     2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         3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      4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      5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/>
              <a:t>کلاس </a:t>
            </a:r>
            <a:r>
              <a:rPr lang="en-US" dirty="0" smtClean="0"/>
              <a:t>ASA Emergency</a:t>
            </a:r>
            <a:r>
              <a:rPr lang="fa-IR" dirty="0" smtClean="0"/>
              <a:t>: </a:t>
            </a:r>
            <a:endParaRPr lang="en-US" dirty="0" smtClean="0"/>
          </a:p>
          <a:p>
            <a:pPr algn="r" rtl="1">
              <a:buClr>
                <a:srgbClr val="002060"/>
              </a:buClr>
            </a:pPr>
            <a:r>
              <a:rPr lang="fa-IR" dirty="0" smtClean="0"/>
              <a:t> </a:t>
            </a:r>
            <a:r>
              <a:rPr lang="en-US" dirty="0" smtClean="0"/>
              <a:t>E1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en-US" dirty="0" smtClean="0"/>
              <a:t>   E2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en-US" dirty="0" smtClean="0"/>
              <a:t>     E3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en-US" dirty="0" smtClean="0"/>
              <a:t>    E4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en-US" dirty="0" smtClean="0"/>
              <a:t>     E5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معاینه راه هوایی: دندان لق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   عدم وجود دندان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cs typeface="B Nazanin" pitchFamily="2" charset="-78"/>
              </a:rPr>
              <a:t>       دندان مصنوعی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پروتز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cs typeface="B Nazanin" pitchFamily="2" charset="-78"/>
              </a:rPr>
              <a:t> روکش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 کامپوزیت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cs typeface="B Nazanin" pitchFamily="2" charset="-78"/>
              </a:rPr>
              <a:t>   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مالامپاتی:  1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 2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cs typeface="B Nazanin" pitchFamily="2" charset="-78"/>
              </a:rPr>
              <a:t>   3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  4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ETs</a:t>
            </a:r>
            <a:r>
              <a:rPr lang="fa-IR" dirty="0">
                <a:latin typeface="Calibri"/>
                <a:cs typeface="B Nazanin" pitchFamily="2" charset="-78"/>
              </a:rPr>
              <a:t> یا شاخص متابولیک تست </a:t>
            </a:r>
            <a:r>
              <a:rPr lang="fa-IR" dirty="0" smtClean="0">
                <a:latin typeface="Calibri"/>
                <a:cs typeface="B Nazanin" pitchFamily="2" charset="-78"/>
              </a:rPr>
              <a:t>ورزش: </a:t>
            </a:r>
            <a:endParaRPr lang="en-US" dirty="0">
              <a:latin typeface="Calibri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0858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758952"/>
          </a:xfrm>
        </p:spPr>
        <p:txBody>
          <a:bodyPr anchor="ctr">
            <a:normAutofit/>
          </a:bodyPr>
          <a:lstStyle/>
          <a:p>
            <a:pPr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آماده سازی اتاق (تجهیزات و وسایل مورد نیاز برای </a:t>
            </a:r>
            <a:r>
              <a:rPr lang="fa-IR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بیهوشی)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چک دستگاه بیهوشی و کالیبراسیون آن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:</a:t>
            </a: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چک وسایل و تجهیزات بیهوشی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smtClean="0">
                <a:latin typeface="Calibri"/>
                <a:ea typeface="Calibri"/>
                <a:cs typeface="B Nazanin" pitchFamily="2" charset="-78"/>
              </a:rPr>
              <a:t>:</a:t>
            </a: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تجهیزات پایش:</a:t>
            </a:r>
            <a:r>
              <a:rPr lang="en-US" dirty="0" smtClean="0">
                <a:cs typeface="B Nazanin" pitchFamily="2" charset="-78"/>
              </a:rPr>
              <a:t>  </a:t>
            </a:r>
            <a:r>
              <a:rPr lang="fa-IR" dirty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پالس اکسی متری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کاپنومتری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الکتروکاردیوگرافی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</a:t>
            </a:r>
            <a:r>
              <a:rPr lang="en-US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NIBP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ضربان قلب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دمای بدن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تجهیزات تکمیلی:</a:t>
            </a:r>
          </a:p>
          <a:p>
            <a:pPr marL="0" indent="0" algn="r" rtl="1">
              <a:buClr>
                <a:srgbClr val="0070C0"/>
              </a:buClr>
              <a:buNone/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داروها:</a:t>
            </a:r>
          </a:p>
          <a:p>
            <a:pPr marL="0" indent="0" algn="r" rtl="1">
              <a:buClr>
                <a:srgbClr val="0070C0"/>
              </a:buClr>
              <a:buNone/>
            </a:pPr>
            <a:endParaRPr lang="fa-IR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93616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758952"/>
          </a:xfrm>
        </p:spPr>
        <p:txBody>
          <a:bodyPr anchor="ctr">
            <a:normAutofit/>
          </a:bodyPr>
          <a:lstStyle/>
          <a:p>
            <a:pPr rtl="1"/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روش بیهوشی با توضیح آن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بیهوشی عمومی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: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بی حسی رژیونال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: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بلوک اعصاب محیطی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: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بی حسی موضعی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: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MAC</a:t>
            </a:r>
            <a:r>
              <a:rPr lang="fa-IR" dirty="0" smtClean="0">
                <a:latin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: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/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روش بیهوشی با توضیح آن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پره اکسیژناسیون </a:t>
            </a:r>
            <a:r>
              <a:rPr lang="fa-IR" sz="2800" dirty="0">
                <a:solidFill>
                  <a:srgbClr val="0070C0"/>
                </a:solidFill>
                <a:latin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ماسک صورت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اندازه ماسک صورت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لارنگوسکوپی مستقیم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لارنگوسکوپی فیبراپتیک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ویدئولارنگوسکوپ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اندازه تیغه لارنگوسکوپ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نوع تیغه لارنگوسکوپ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اندازه اورال ایروی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اینتوباسیون راه هوایی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اینتوباسیون اورال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  اینتوباسیون نازال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سایز لوله تراشه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LMA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سایز </a:t>
            </a:r>
            <a:r>
              <a:rPr lang="en-US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LMA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ونتیلاسیون با ماسک و آمبوبگ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</a:p>
          <a:p>
            <a:pPr algn="r" rtl="1"/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pPr algn="r" rtl="1"/>
            <a:endParaRPr lang="en-US" dirty="0">
              <a:latin typeface="Calibri"/>
              <a:ea typeface="Calibri"/>
              <a:cs typeface="B Nazanin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981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پوزیشن بیمار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سوپاین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ترندلنبرگ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 </a:t>
            </a: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ترندلنبرگ معکوس 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لترال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لیتوتومی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نیمه نشسته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  </a:t>
            </a: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نشسته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جک نایف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70C0"/>
              </a:buClr>
            </a:pPr>
            <a:r>
              <a:rPr lang="fa-IR" dirty="0" smtClean="0">
                <a:cs typeface="B Nazanin" pitchFamily="2" charset="-78"/>
              </a:rPr>
              <a:t>پرون</a:t>
            </a:r>
            <a:r>
              <a:rPr lang="fa-IR" dirty="0">
                <a:cs typeface="B Nazanin" pitchFamily="2" charset="-78"/>
              </a:rPr>
              <a:t>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</a:p>
          <a:p>
            <a:pPr algn="r" rtl="1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fa-IR" dirty="0" smtClean="0">
                <a:cs typeface="B Nazanin" pitchFamily="2" charset="-78"/>
              </a:rPr>
              <a:t>نقاط تحت فشار:</a:t>
            </a:r>
          </a:p>
          <a:p>
            <a:pPr algn="r" rtl="1">
              <a:buClr>
                <a:srgbClr val="0070C0"/>
              </a:buClr>
            </a:pPr>
            <a:endParaRPr lang="fa-IR" dirty="0" smtClean="0">
              <a:cs typeface="B Nazanin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865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title"/>
          </p:nvPr>
        </p:nvSpPr>
        <p:spPr>
          <a:xfrm>
            <a:off x="304800" y="1447800"/>
            <a:ext cx="8534400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fa-IR" sz="7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اداره حوالی عمل 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517858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>
            <a:normAutofit/>
          </a:bodyPr>
          <a:lstStyle/>
          <a:p>
            <a:pPr rtl="1"/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القا </a:t>
            </a:r>
            <a:r>
              <a:rPr lang="en-US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(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Induction</a:t>
            </a:r>
            <a:r>
              <a:rPr lang="en-US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)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>
              <a:buClr>
                <a:srgbClr val="002060"/>
              </a:buClr>
            </a:pPr>
            <a:r>
              <a:rPr lang="fa-IR" sz="2800" dirty="0" smtClean="0">
                <a:cs typeface="B Nazanin" panose="00000400000000000000" pitchFamily="2" charset="-78"/>
              </a:rPr>
              <a:t>داروی هوشبر:                                        مقدار و دوز آن: </a:t>
            </a:r>
          </a:p>
          <a:p>
            <a:pPr algn="r" rtl="1">
              <a:buClr>
                <a:srgbClr val="002060"/>
              </a:buClr>
            </a:pPr>
            <a:r>
              <a:rPr lang="fa-IR" sz="2800" dirty="0" smtClean="0">
                <a:cs typeface="B Nazanin" panose="00000400000000000000" pitchFamily="2" charset="-78"/>
              </a:rPr>
              <a:t>داروی شل کننده:                                   مقدار و دوز آن: </a:t>
            </a:r>
          </a:p>
          <a:p>
            <a:pPr algn="r" rtl="1">
              <a:buClr>
                <a:srgbClr val="002060"/>
              </a:buClr>
            </a:pPr>
            <a:r>
              <a:rPr lang="fa-IR" sz="2800" dirty="0" smtClean="0">
                <a:cs typeface="B Nazanin" panose="00000400000000000000" pitchFamily="2" charset="-78"/>
              </a:rPr>
              <a:t>مخدر:                                                 مقدار و دوز آن: </a:t>
            </a:r>
          </a:p>
          <a:p>
            <a:pPr algn="r" rtl="1">
              <a:buClr>
                <a:srgbClr val="002060"/>
              </a:buClr>
            </a:pPr>
            <a:r>
              <a:rPr lang="fa-IR" sz="2800" dirty="0" smtClean="0">
                <a:cs typeface="B Nazanin" panose="00000400000000000000" pitchFamily="2" charset="-78"/>
              </a:rPr>
              <a:t>بنزودیازپین:                                          مقدار و دوز </a:t>
            </a:r>
            <a:r>
              <a:rPr lang="fa-IR" sz="2800" dirty="0">
                <a:cs typeface="B Nazanin" panose="00000400000000000000" pitchFamily="2" charset="-78"/>
              </a:rPr>
              <a:t>آن: </a:t>
            </a:r>
            <a:endParaRPr lang="fa-IR" sz="2800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sz="2800" dirty="0" smtClean="0">
                <a:cs typeface="B Nazanin" panose="00000400000000000000" pitchFamily="2" charset="-78"/>
              </a:rPr>
              <a:t>داروی بی حس کننده جهت بلوک های عصبی یا رژیونال:                             مقدار و دوز آن: </a:t>
            </a:r>
          </a:p>
          <a:p>
            <a:pPr algn="r" rtl="1">
              <a:buClr>
                <a:srgbClr val="002060"/>
              </a:buClr>
            </a:pPr>
            <a:r>
              <a:rPr lang="fa-IR" sz="2800" dirty="0" smtClean="0">
                <a:cs typeface="B Nazanin" panose="00000400000000000000" pitchFamily="2" charset="-78"/>
              </a:rPr>
              <a:t>تعداد راه وریدی محیطی(سایز و رنگ): </a:t>
            </a:r>
            <a:endParaRPr lang="en-US" sz="2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2500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90600"/>
          </a:xfrm>
        </p:spPr>
        <p:txBody>
          <a:bodyPr anchor="ctr"/>
          <a:lstStyle/>
          <a:p>
            <a:pPr rtl="1"/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نگهداری</a:t>
            </a:r>
            <a:r>
              <a:rPr lang="fa-IR" dirty="0" smtClean="0">
                <a:latin typeface="Calibri"/>
                <a:ea typeface="Calibri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(Maintenance)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/>
              <a:t>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هوشبر استنشاقی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نوع هوشبر استنشاقی:      غلظت هوشبر استنشاقی: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هوشبر وریدی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     تزریق بولوس:            انفوزیون: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داروی شل کننده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 نام داروی شل کننده:       فاصله تزریق(دقیقه): 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    مقدار تزریق: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مخدر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 نام مخدر:       </a:t>
            </a:r>
            <a:r>
              <a:rPr lang="fa-IR" dirty="0">
                <a:cs typeface="B Nazanin" panose="00000400000000000000" pitchFamily="2" charset="-78"/>
              </a:rPr>
              <a:t>فاصله تزریق(دقیقه): </a:t>
            </a:r>
            <a:r>
              <a:rPr lang="fa-IR" dirty="0" smtClean="0">
                <a:cs typeface="B Nazanin" panose="00000400000000000000" pitchFamily="2" charset="-78"/>
              </a:rPr>
              <a:t>   مقدار </a:t>
            </a:r>
            <a:r>
              <a:rPr lang="fa-IR" dirty="0">
                <a:cs typeface="B Nazanin" panose="00000400000000000000" pitchFamily="2" charset="-78"/>
              </a:rPr>
              <a:t>تزریق: 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dirty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مانیتورینگ های حین جراحی: </a:t>
            </a:r>
          </a:p>
          <a:p>
            <a:pPr marL="0" indent="0" algn="r" rtl="1">
              <a:buClr>
                <a:srgbClr val="002060"/>
              </a:buClr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اقدامات اصلاحی حین بیهوشی در مواقع تغییرات همودینامیک: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27" y="228600"/>
            <a:ext cx="8534400" cy="758952"/>
          </a:xfrm>
        </p:spPr>
        <p:txBody>
          <a:bodyPr/>
          <a:lstStyle/>
          <a:p>
            <a:pPr rtl="1"/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نگهداری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Maintenance)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محاسبه میزان خونریزی و مایع درمانی: </a:t>
            </a:r>
            <a:endParaRPr lang="fa-IR" dirty="0" smtClean="0">
              <a:cs typeface="B Nazanin" pitchFamily="2" charset="-78"/>
            </a:endParaRPr>
          </a:p>
          <a:p>
            <a:pPr algn="r" rtl="1"/>
            <a:endParaRPr lang="fa-IR" dirty="0" smtClean="0"/>
          </a:p>
          <a:p>
            <a:pPr algn="r" rtl="1"/>
            <a:endParaRPr lang="fa-IR" dirty="0"/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مایعات:                             نوع سرم و مقدار: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خون:                                نوع و مقدار:              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فراورده های خونی:               نوع و مقدار: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برون ده ادراری:  </a:t>
            </a:r>
          </a:p>
          <a:p>
            <a:pPr marL="0" indent="0" algn="r" rtl="1">
              <a:buNone/>
            </a:pPr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77723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38200"/>
          </a:xfrm>
        </p:spPr>
        <p:txBody>
          <a:bodyPr anchor="ctr"/>
          <a:lstStyle/>
          <a:p>
            <a:pPr rtl="1"/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هوش‌آوری </a:t>
            </a:r>
            <a:r>
              <a:rPr lang="fa-IR" sz="36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Extubation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آنتاگونیزه کردن داروی شل کننده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    دوز نئوستیگمین:      دوز آتروپین: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آنتاگونیزه کردن داروی مخدر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         دوز نالوکسان:        دفعات تزریق نالوکسان: </a:t>
            </a:r>
          </a:p>
          <a:p>
            <a:pPr algn="r" rtl="1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fa-IR" dirty="0" smtClean="0">
                <a:cs typeface="B Nazanin" panose="00000400000000000000" pitchFamily="2" charset="-78"/>
              </a:rPr>
              <a:t>سایر داروها: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 ضد استفراغ و تهوع: اندانسترون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       متوکلوپرامید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ضد آریتمی: لیدوکائین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ضد التهاب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:</a:t>
            </a:r>
            <a:r>
              <a:rPr lang="fa-IR" dirty="0" smtClean="0">
                <a:cs typeface="B Nazanin" panose="00000400000000000000" pitchFamily="2" charset="-78"/>
              </a:rPr>
              <a:t>      هیدروکورتیزون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          دگزامتازون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o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5476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38200"/>
          </a:xfrm>
        </p:spPr>
        <p:txBody>
          <a:bodyPr anchor="ctr"/>
          <a:lstStyle/>
          <a:p>
            <a:pPr rtl="1"/>
            <a:r>
              <a:rPr lang="fa-IR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مشخصات فردی بیمار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نام: 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شغل:</a:t>
            </a: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سن: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    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ساله                  قد: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   cm    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  وزن: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  kg        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گروه خونی: 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نوع رضایت نامه عمل: انتخابی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اورژانسی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امضای رضایت نامه توسط: خود بیمار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بستگان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پزشکان معتمد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en-US" dirty="0" smtClean="0">
                <a:latin typeface="Arial"/>
                <a:ea typeface="Calibri"/>
                <a:cs typeface="B Nazanin" pitchFamily="2" charset="-78"/>
              </a:rPr>
              <a:t> 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rtl="1"/>
            <a:r>
              <a:rPr lang="fa-IR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عوارض  جراحی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264839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3810000"/>
          </a:xfrm>
        </p:spPr>
        <p:txBody>
          <a:bodyPr>
            <a:normAutofit/>
          </a:bodyPr>
          <a:lstStyle/>
          <a:p>
            <a:r>
              <a:rPr lang="fa-IR" sz="60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ارزیابی وضعیت بیمار بعد از عمل و </a:t>
            </a:r>
            <a:r>
              <a:rPr lang="fa-IR" sz="60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انتقال به </a:t>
            </a:r>
            <a:r>
              <a:rPr lang="fa-IR" sz="60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ریکاوری</a:t>
            </a:r>
            <a:endParaRPr lang="en-US" sz="60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1066800"/>
          </a:xfrm>
        </p:spPr>
        <p:txBody>
          <a:bodyPr anchor="ctr">
            <a:normAutofit fontScale="90000"/>
          </a:bodyPr>
          <a:lstStyle/>
          <a:p>
            <a:pPr rtl="1"/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وضعیت تنفسی (</a:t>
            </a:r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توانایی یا عدم توانایی در تنفس خود به خود و یا اتصال به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اکسیژن) </a:t>
            </a:r>
            <a:endParaRPr lang="en-US" sz="36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>
              <a:buClr>
                <a:srgbClr val="002060"/>
              </a:buClr>
            </a:pPr>
            <a:r>
              <a:rPr lang="fa-IR" dirty="0">
                <a:cs typeface="B Nazanin" panose="00000400000000000000" pitchFamily="2" charset="-78"/>
              </a:rPr>
              <a:t>اکسیژن </a:t>
            </a:r>
            <a:r>
              <a:rPr lang="fa-IR" dirty="0" smtClean="0">
                <a:cs typeface="B Nazanin" panose="00000400000000000000" pitchFamily="2" charset="-78"/>
              </a:rPr>
              <a:t>تراپی:       لیتر در دقیقه و از راه:</a:t>
            </a:r>
            <a:endParaRPr lang="en-US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>
            <a:normAutofit/>
          </a:bodyPr>
          <a:lstStyle/>
          <a:p>
            <a:pPr lvl="0"/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کنترل علایم حیاتی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002060"/>
              </a:buClr>
            </a:pPr>
            <a:r>
              <a:rPr lang="en-US" sz="2400" dirty="0">
                <a:cs typeface="B Nazanin" pitchFamily="2" charset="-78"/>
              </a:rPr>
              <a:t>T:           PR :            RR :           BP:             </a:t>
            </a:r>
            <a:r>
              <a:rPr lang="en-US" sz="2400" dirty="0" smtClean="0">
                <a:cs typeface="B Nazanin" pitchFamily="2" charset="-78"/>
              </a:rPr>
              <a:t>SPO2: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758952"/>
          </a:xfrm>
        </p:spPr>
        <p:txBody>
          <a:bodyPr anchor="ctr"/>
          <a:lstStyle/>
          <a:p>
            <a:pPr rtl="1"/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کنترل عملکرد </a:t>
            </a:r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سوند فولی، </a:t>
            </a:r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درن و </a:t>
            </a:r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سرم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مقدار دیورز: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ترشحات درن: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برقرار بودن خط وریدی: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میزان سرم دریافتی در ریکاوری: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عملکرد صحیح چست تیوب:</a:t>
            </a:r>
            <a:endParaRPr lang="en-US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990600"/>
          </a:xfrm>
        </p:spPr>
        <p:txBody>
          <a:bodyPr anchor="ctr">
            <a:normAutofit fontScale="90000"/>
          </a:bodyPr>
          <a:lstStyle/>
          <a:p>
            <a:pPr rtl="1"/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کنترل وضعیت پوست و محل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عمل (</a:t>
            </a:r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پانسمان و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خونریزی)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47800"/>
          </a:xfrm>
        </p:spPr>
        <p:txBody>
          <a:bodyPr anchor="ctr">
            <a:normAutofit fontScale="90000"/>
          </a:bodyPr>
          <a:lstStyle/>
          <a:p>
            <a:pPr lvl="0" rtl="1"/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کنترل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میزان درد، </a:t>
            </a:r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سطح هوشیاری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و اقدامات </a:t>
            </a:r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درمانی در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ریکاوری</a:t>
            </a:r>
            <a:r>
              <a:rPr lang="en-US" dirty="0" smtClean="0">
                <a:latin typeface="Calibri"/>
                <a:ea typeface="Calibri"/>
                <a:cs typeface="Arial"/>
              </a:rPr>
              <a:t/>
            </a:r>
            <a:br>
              <a:rPr lang="en-US" dirty="0" smtClean="0">
                <a:latin typeface="Calibri"/>
                <a:ea typeface="Calibri"/>
                <a:cs typeface="Arial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fa-IR" dirty="0" smtClean="0">
                <a:cs typeface="B Nazanin" panose="00000400000000000000" pitchFamily="2" charset="-78"/>
              </a:rPr>
              <a:t>کنترل درد در ریکاوری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     نام مسکن:                   مقدار مسکن:</a:t>
            </a:r>
          </a:p>
          <a:p>
            <a:pPr algn="r" rtl="1"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buClr>
                <a:srgbClr val="002060"/>
              </a:buClr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fa-IR" dirty="0" smtClean="0">
                <a:cs typeface="B Nazanin" panose="00000400000000000000" pitchFamily="2" charset="-78"/>
              </a:rPr>
              <a:t>محاسبه و میزان سطح هوشیاری براساس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GCS</a:t>
            </a:r>
            <a:r>
              <a:rPr lang="fa-IR" dirty="0" smtClean="0">
                <a:cs typeface="B Nazanin" panose="00000400000000000000" pitchFamily="2" charset="-78"/>
              </a:rPr>
              <a:t>:</a:t>
            </a:r>
            <a:endParaRPr lang="en-US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/>
          <a:lstStyle/>
          <a:p>
            <a:pPr rtl="1"/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عوارض پس از عمل جراحی</a:t>
            </a:r>
            <a:r>
              <a:rPr lang="en-US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 </a:t>
            </a:r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در ریکاوری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32232" y="1524000"/>
            <a:ext cx="8503920" cy="4873752"/>
          </a:xfrm>
        </p:spPr>
        <p:txBody>
          <a:bodyPr>
            <a:normAutofit lnSpcReduction="10000"/>
          </a:bodyPr>
          <a:lstStyle/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تهوع و استفراغ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cs typeface="B Nazanin" panose="00000400000000000000" pitchFamily="2" charset="-78"/>
              </a:rPr>
              <a:t>          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درد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                 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 آریتمی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کاهش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cs typeface="B Nazanin" panose="00000400000000000000" pitchFamily="2" charset="-78"/>
              </a:rPr>
              <a:t>            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 افزایش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cs typeface="B Nazanin" panose="00000400000000000000" pitchFamily="2" charset="-78"/>
              </a:rPr>
              <a:t>     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 اتساع مثانه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 </a:t>
            </a: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خونریزی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               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 برونکواسپاسم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cs typeface="B Nazanin" panose="00000400000000000000" pitchFamily="2" charset="-78"/>
              </a:rPr>
              <a:t>        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لارنگواسپاسم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انسداد راه هوایی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cs typeface="B Nazanin" panose="00000400000000000000" pitchFamily="2" charset="-78"/>
              </a:rPr>
              <a:t>     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30485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انتقال مریض از ریکاوری </a:t>
            </a:r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به </a:t>
            </a:r>
            <a:endParaRPr lang="en-US" sz="32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بخش بستری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بخش مراقبت های ویژه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بخش سرپایی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en-US" dirty="0" smtClean="0">
                <a:cs typeface="B Nazanin" panose="00000400000000000000" pitchFamily="2" charset="-78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outpatient</a:t>
            </a:r>
            <a:r>
              <a:rPr lang="en-US" dirty="0">
                <a:cs typeface="B Nazanin" panose="00000400000000000000" pitchFamily="2" charset="-78"/>
              </a:rPr>
              <a:t>)</a:t>
            </a:r>
            <a:r>
              <a:rPr lang="fa-IR" dirty="0" smtClean="0">
                <a:cs typeface="B Nazanin" panose="00000400000000000000" pitchFamily="2" charset="-78"/>
              </a:rPr>
              <a:t> و ترخیص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7645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>
            <a:normAutofit/>
          </a:bodyPr>
          <a:lstStyle/>
          <a:p>
            <a:pPr rtl="1"/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خلاصه </a:t>
            </a:r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 پرونده </a:t>
            </a:r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بیمار</a:t>
            </a:r>
            <a:endParaRPr lang="en-US" sz="32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/>
          <a:lstStyle/>
          <a:p>
            <a:pPr rtl="1"/>
            <a:r>
              <a:rPr lang="fa-IR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نام جراحی (نام </a:t>
            </a:r>
            <a:r>
              <a:rPr lang="fa-IR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جراح، </a:t>
            </a:r>
            <a:r>
              <a:rPr lang="fa-IR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تاریخ جراحی</a:t>
            </a:r>
            <a:r>
              <a:rPr lang="fa-IR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تاریخ جراحی :</a:t>
            </a:r>
            <a:r>
              <a:rPr lang="en-US" dirty="0" smtClean="0">
                <a:cs typeface="B Nazanin" pitchFamily="2" charset="-78"/>
              </a:rPr>
              <a:t>     </a:t>
            </a:r>
            <a:r>
              <a:rPr lang="fa-IR" dirty="0" smtClean="0">
                <a:cs typeface="B Nazanin" pitchFamily="2" charset="-78"/>
              </a:rPr>
              <a:t>/  /                     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جراح : دکتر                                                                                                                         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کمک جراح: دکتر</a:t>
            </a:r>
            <a:endParaRPr lang="en-US" dirty="0" smtClean="0">
              <a:cs typeface="B Nazanin" pitchFamily="2" charset="-78"/>
            </a:endParaRP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بیهوشی: دکتر</a:t>
            </a:r>
            <a:r>
              <a:rPr lang="en-US" dirty="0" smtClean="0">
                <a:cs typeface="B Nazanin" pitchFamily="2" charset="-78"/>
              </a:rPr>
              <a:t>   </a:t>
            </a:r>
            <a:endParaRPr lang="fa-IR" dirty="0" smtClean="0">
              <a:cs typeface="B Nazanin" pitchFamily="2" charset="-78"/>
            </a:endParaRP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داخلی: دکتر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تشخیص:</a:t>
            </a:r>
            <a:endParaRPr lang="en-US" dirty="0" smtClean="0">
              <a:cs typeface="B Nazanin" pitchFamily="2" charset="-78"/>
            </a:endParaRP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نوع عمل جراحی:</a:t>
            </a:r>
            <a:endParaRPr lang="en-US" dirty="0" smtClean="0">
              <a:cs typeface="B Nazanin" pitchFamily="2" charset="-78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title"/>
          </p:nvPr>
        </p:nvSpPr>
        <p:spPr>
          <a:xfrm>
            <a:off x="304800" y="1447800"/>
            <a:ext cx="8534400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fa-IR" sz="7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ارزیابی پیش از عمل 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634783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90600"/>
          </a:xfrm>
        </p:spPr>
        <p:txBody>
          <a:bodyPr anchor="ctr">
            <a:normAutofit/>
          </a:bodyPr>
          <a:lstStyle/>
          <a:p>
            <a:pPr lvl="0" rtl="1"/>
            <a:r>
              <a:rPr lang="fa-IR" sz="37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تاریخچه و </a:t>
            </a:r>
            <a:r>
              <a:rPr lang="fa-IR" sz="37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معاینات فیزیکی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>
              <a:buClr>
                <a:srgbClr val="002060"/>
              </a:buClr>
            </a:pPr>
            <a:r>
              <a:rPr lang="ar-SA" dirty="0">
                <a:latin typeface="Calibri"/>
                <a:ea typeface="Calibri"/>
                <a:cs typeface="B Nazanin" pitchFamily="2" charset="-78"/>
              </a:rPr>
              <a:t>بررسی وضعیت فیزیولوژیک قبل از </a:t>
            </a: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عمل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(</a:t>
            </a:r>
            <a:r>
              <a:rPr lang="ar-SA" dirty="0">
                <a:latin typeface="Calibri"/>
                <a:ea typeface="Calibri"/>
                <a:cs typeface="B Nazanin" pitchFamily="2" charset="-78"/>
              </a:rPr>
              <a:t>سابقه انواع بیماری </a:t>
            </a: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ها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ی همراه، سابقه جراحی و بیهوشی، حساسیت های دارویی یا غذایی، 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آلرژی ها و مصرف سیگار 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...):</a:t>
            </a: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dirty="0" smtClean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معاینه سیستم های بدن: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38200"/>
          </a:xfrm>
        </p:spPr>
        <p:txBody>
          <a:bodyPr anchor="ctr">
            <a:normAutofit fontScale="90000"/>
          </a:bodyPr>
          <a:lstStyle/>
          <a:p>
            <a:pPr lvl="0"/>
            <a:r>
              <a:rPr lang="fa-IR" sz="31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نام </a:t>
            </a:r>
            <a:r>
              <a:rPr lang="fa-IR" sz="31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داروها و دوز </a:t>
            </a:r>
            <a:r>
              <a:rPr lang="fa-IR" sz="31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مصرفی (جهت </a:t>
            </a:r>
            <a:r>
              <a:rPr lang="fa-IR" sz="31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درمان بیماری </a:t>
            </a:r>
            <a:r>
              <a:rPr lang="fa-IR" sz="31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های زمینه ای)</a:t>
            </a:r>
            <a:r>
              <a:rPr lang="fa-IR" sz="41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 anchor="ctr">
            <a:noAutofit/>
          </a:bodyPr>
          <a:lstStyle/>
          <a:p>
            <a:pPr lvl="0" rtl="1"/>
            <a:r>
              <a:rPr lang="ar-SA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نتایج </a:t>
            </a:r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تست های آزمایشگاهی و </a:t>
            </a:r>
            <a:r>
              <a:rPr lang="fa-IR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تشخیصی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>
              <a:buClr>
                <a:srgbClr val="002060"/>
              </a:buClr>
            </a:pPr>
            <a:r>
              <a:rPr lang="en-US" dirty="0" smtClean="0"/>
              <a:t>CBC</a:t>
            </a:r>
          </a:p>
          <a:p>
            <a:pPr algn="l">
              <a:buClr>
                <a:srgbClr val="002060"/>
              </a:buClr>
            </a:pPr>
            <a:r>
              <a:rPr lang="en-US" dirty="0" smtClean="0"/>
              <a:t>WBC:  </a:t>
            </a:r>
            <a:r>
              <a:rPr lang="fa-IR" dirty="0" smtClean="0"/>
              <a:t>      </a:t>
            </a:r>
            <a:r>
              <a:rPr lang="en-US" dirty="0" smtClean="0"/>
              <a:t> </a:t>
            </a:r>
            <a:r>
              <a:rPr lang="en-US" dirty="0" err="1" smtClean="0"/>
              <a:t>Hb</a:t>
            </a:r>
            <a:r>
              <a:rPr lang="en-US" dirty="0" smtClean="0"/>
              <a:t>:     </a:t>
            </a:r>
            <a:r>
              <a:rPr lang="en-US" dirty="0" err="1" smtClean="0"/>
              <a:t>Hct</a:t>
            </a:r>
            <a:r>
              <a:rPr lang="en-US" dirty="0" smtClean="0"/>
              <a:t>:    </a:t>
            </a:r>
            <a:r>
              <a:rPr lang="fa-IR" dirty="0" smtClean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Plt</a:t>
            </a:r>
            <a:r>
              <a:rPr lang="en-US" dirty="0" smtClean="0"/>
              <a:t>:   </a:t>
            </a:r>
            <a:r>
              <a:rPr lang="fa-IR" dirty="0" smtClean="0"/>
              <a:t>  </a:t>
            </a:r>
            <a:r>
              <a:rPr lang="en-US" dirty="0" smtClean="0"/>
              <a:t>   FBS:   </a:t>
            </a:r>
            <a:r>
              <a:rPr lang="fa-IR" dirty="0" smtClean="0"/>
              <a:t>      </a:t>
            </a:r>
            <a:r>
              <a:rPr lang="en-US" dirty="0" smtClean="0"/>
              <a:t> BUN:</a:t>
            </a:r>
          </a:p>
          <a:p>
            <a:pPr algn="l">
              <a:buClr>
                <a:srgbClr val="002060"/>
              </a:buClr>
            </a:pPr>
            <a:r>
              <a:rPr lang="en-US" dirty="0" smtClean="0"/>
              <a:t> Cr:           Urea:           Na:           K :</a:t>
            </a:r>
            <a:r>
              <a:rPr lang="fa-IR" dirty="0" smtClean="0"/>
              <a:t>    </a:t>
            </a:r>
            <a:r>
              <a:rPr lang="en-US" dirty="0" smtClean="0"/>
              <a:t>   PT:       PTT: </a:t>
            </a:r>
          </a:p>
          <a:p>
            <a:pPr algn="l">
              <a:buClr>
                <a:srgbClr val="002060"/>
              </a:buClr>
            </a:pPr>
            <a:r>
              <a:rPr lang="en-US" dirty="0" smtClean="0"/>
              <a:t>Beta </a:t>
            </a:r>
            <a:r>
              <a:rPr lang="en-US" dirty="0"/>
              <a:t>H</a:t>
            </a:r>
            <a:r>
              <a:rPr lang="en-US" dirty="0" smtClean="0"/>
              <a:t>CG:</a:t>
            </a:r>
          </a:p>
          <a:p>
            <a:pPr algn="l">
              <a:buClr>
                <a:srgbClr val="002060"/>
              </a:buClr>
            </a:pPr>
            <a:r>
              <a:rPr lang="en-US" dirty="0" smtClean="0"/>
              <a:t>ECG:                  CXR :  </a:t>
            </a:r>
          </a:p>
          <a:p>
            <a:pPr marL="0" indent="0" algn="r" rtl="1">
              <a:buClr>
                <a:srgbClr val="002060"/>
              </a:buClr>
            </a:pPr>
            <a:r>
              <a:rPr lang="en-US" dirty="0" smtClean="0"/>
              <a:t>  </a:t>
            </a:r>
            <a:r>
              <a:rPr lang="fa-IR" dirty="0" smtClean="0">
                <a:cs typeface="B Nazanin" panose="00000400000000000000" pitchFamily="2" charset="-78"/>
              </a:rPr>
              <a:t>آزمایشات همراه دیگر</a:t>
            </a:r>
            <a:r>
              <a:rPr lang="fa-IR" dirty="0" smtClean="0"/>
              <a:t>:</a:t>
            </a:r>
            <a:endParaRPr lang="en-US" dirty="0" smtClean="0"/>
          </a:p>
          <a:p>
            <a:pPr marL="0" indent="0" algn="l">
              <a:buClr>
                <a:srgbClr val="002060"/>
              </a:buClr>
              <a:buNone/>
            </a:pPr>
            <a:r>
              <a:rPr lang="en-US" dirty="0" smtClean="0"/>
              <a:t>                                                                                   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/>
          <a:lstStyle/>
          <a:p>
            <a:pPr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</a:t>
            </a:r>
            <a:r>
              <a:rPr lang="ar-SA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قدامات </a:t>
            </a:r>
            <a:r>
              <a:rPr lang="ar-SA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پرستاری قبل از عمل در </a:t>
            </a:r>
            <a:r>
              <a:rPr lang="ar-SA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بخش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0" y="1527048"/>
            <a:ext cx="8991600" cy="4873752"/>
          </a:xfrm>
        </p:spPr>
        <p:txBody>
          <a:bodyPr>
            <a:normAutofit fontScale="77500" lnSpcReduction="20000"/>
          </a:bodyPr>
          <a:lstStyle/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شیو ناحیه جراحی و محل چسباندن کوتر:</a:t>
            </a:r>
          </a:p>
          <a:p>
            <a:pPr marL="0" indent="0" algn="r" rtl="1">
              <a:buNone/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مشخص کردن  محل جراحی:</a:t>
            </a:r>
          </a:p>
          <a:p>
            <a:pPr marL="0" indent="0" algn="r" rtl="1">
              <a:buNone/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مشاوره داخلی و بیهوشی:</a:t>
            </a:r>
          </a:p>
          <a:p>
            <a:pPr algn="r" rtl="1"/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علایم حیاتی قبل از عمل:</a:t>
            </a:r>
          </a:p>
          <a:p>
            <a:pPr marL="0" indent="0" algn="r" rtl="1">
              <a:buNone/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داروهای پریمد:</a:t>
            </a:r>
          </a:p>
          <a:p>
            <a:pPr algn="r" rtl="1">
              <a:buClr>
                <a:srgbClr val="002060"/>
              </a:buClr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داشتن یا نداشتن جسم خارجی، اجسام فلزی، پروتزها، دندان لق و .....:</a:t>
            </a:r>
          </a:p>
          <a:p>
            <a:pPr marL="0" indent="0" algn="r" rtl="1">
              <a:buClr>
                <a:srgbClr val="002060"/>
              </a:buClr>
              <a:buNone/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مدت </a:t>
            </a:r>
            <a:r>
              <a:rPr lang="en-US" dirty="0" smtClean="0">
                <a:cs typeface="B Nazanin" pitchFamily="2" charset="-78"/>
              </a:rPr>
              <a:t>NPO</a:t>
            </a:r>
            <a:r>
              <a:rPr lang="fa-IR" dirty="0" smtClean="0">
                <a:cs typeface="B Nazanin" pitchFamily="2" charset="-78"/>
              </a:rPr>
              <a:t> بودن: </a:t>
            </a:r>
            <a:endParaRPr lang="en-US" dirty="0" smtClean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rtl="1"/>
            <a:r>
              <a:rPr lang="ar-SA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داروهای قبل از عمل(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pre-med</a:t>
            </a:r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) </a:t>
            </a:r>
            <a:r>
              <a:rPr lang="fa-IR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اثرات دارویی - عوارض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833</TotalTime>
  <Words>897</Words>
  <Application>Microsoft Office PowerPoint</Application>
  <PresentationFormat>On-screen Show (4:3)</PresentationFormat>
  <Paragraphs>168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B Nazanin</vt:lpstr>
      <vt:lpstr>B Titr</vt:lpstr>
      <vt:lpstr>Calibri</vt:lpstr>
      <vt:lpstr>Georgia</vt:lpstr>
      <vt:lpstr>Times New Roman</vt:lpstr>
      <vt:lpstr>Wingdings</vt:lpstr>
      <vt:lpstr>Wingdings 2</vt:lpstr>
      <vt:lpstr>Civic</vt:lpstr>
      <vt:lpstr> گزارش شرح حال بیمار در اتاق عمل </vt:lpstr>
      <vt:lpstr>مشخصات فردی بیمار</vt:lpstr>
      <vt:lpstr>نام جراحی (نام جراح، تاریخ جراحی)</vt:lpstr>
      <vt:lpstr> ارزیابی پیش از عمل </vt:lpstr>
      <vt:lpstr>تاریخچه و معاینات فیزیکی</vt:lpstr>
      <vt:lpstr>نام داروها و دوز مصرفی (جهت درمان بیماری های زمینه ای) </vt:lpstr>
      <vt:lpstr>نتایج تست های آزمایشگاهی و تشخیصی</vt:lpstr>
      <vt:lpstr>اقدامات پرستاری قبل از عمل در بخش</vt:lpstr>
      <vt:lpstr>داروهای قبل از عمل(pre-med) اثرات دارویی - عوارض</vt:lpstr>
      <vt:lpstr>مشاوره بیهوشی </vt:lpstr>
      <vt:lpstr>آماده سازی اتاق (تجهیزات و وسایل مورد نیاز برای بیهوشی)</vt:lpstr>
      <vt:lpstr>روش بیهوشی با توضیح آن </vt:lpstr>
      <vt:lpstr>روش بیهوشی با توضیح آن </vt:lpstr>
      <vt:lpstr>پوزیشن بیمار</vt:lpstr>
      <vt:lpstr> اداره حوالی عمل </vt:lpstr>
      <vt:lpstr>القا (Induction)</vt:lpstr>
      <vt:lpstr>نگهداری (Maintenance)</vt:lpstr>
      <vt:lpstr>نگهداری (Maintenance)</vt:lpstr>
      <vt:lpstr>هوش‌آوری ((Extubation</vt:lpstr>
      <vt:lpstr>عوارض  جراحی</vt:lpstr>
      <vt:lpstr>ارزیابی وضعیت بیمار بعد از عمل و انتقال به ریکاوری</vt:lpstr>
      <vt:lpstr>وضعیت تنفسی (توانایی یا عدم توانایی در تنفس خود به خود و یا اتصال به اکسیژن) </vt:lpstr>
      <vt:lpstr>کنترل علایم حیاتی</vt:lpstr>
      <vt:lpstr>کنترل عملکرد سوند فولی، درن و سرم</vt:lpstr>
      <vt:lpstr>کنترل وضعیت پوست و محل عمل (پانسمان و خونریزی)</vt:lpstr>
      <vt:lpstr>کنترل میزان درد، سطح هوشیاری و اقدامات درمانی در ریکاوری </vt:lpstr>
      <vt:lpstr>عوارض پس از عمل جراحی در ریکاوری</vt:lpstr>
      <vt:lpstr>انتقال مریض از ریکاوری به </vt:lpstr>
      <vt:lpstr>خلاصه  پرونده بیمار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گزارش شرح حال بیمار در اتاق عمل</dc:title>
  <dc:creator>Faezeh</dc:creator>
  <cp:lastModifiedBy>nikbakht</cp:lastModifiedBy>
  <cp:revision>92</cp:revision>
  <dcterms:created xsi:type="dcterms:W3CDTF">2015-03-10T14:58:27Z</dcterms:created>
  <dcterms:modified xsi:type="dcterms:W3CDTF">2023-02-15T08:26:03Z</dcterms:modified>
</cp:coreProperties>
</file>